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59" r:id="rId2"/>
    <p:sldMasterId id="2147483669" r:id="rId3"/>
  </p:sldMasterIdLst>
  <p:notesMasterIdLst>
    <p:notesMasterId r:id="rId9"/>
  </p:notesMasterIdLst>
  <p:sldIdLst>
    <p:sldId id="711" r:id="rId4"/>
    <p:sldId id="709" r:id="rId5"/>
    <p:sldId id="713" r:id="rId6"/>
    <p:sldId id="712" r:id="rId7"/>
    <p:sldId id="710" r:id="rId8"/>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09"/>
            <p14:sldId id="713"/>
            <p14:sldId id="712"/>
            <p14:sldId id="7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0" autoAdjust="0"/>
    <p:restoredTop sz="90955" autoAdjust="0"/>
  </p:normalViewPr>
  <p:slideViewPr>
    <p:cSldViewPr>
      <p:cViewPr varScale="1">
        <p:scale>
          <a:sx n="134" d="100"/>
          <a:sy n="134" d="100"/>
        </p:scale>
        <p:origin x="948"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6/17/2022</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211718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2</a:t>
            </a:fld>
            <a:endParaRPr lang="en-US"/>
          </a:p>
        </p:txBody>
      </p:sp>
    </p:spTree>
    <p:extLst>
      <p:ext uri="{BB962C8B-B14F-4D97-AF65-F5344CB8AC3E}">
        <p14:creationId xmlns:p14="http://schemas.microsoft.com/office/powerpoint/2010/main" val="332520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3</a:t>
            </a:fld>
            <a:endParaRPr lang="en-US"/>
          </a:p>
        </p:txBody>
      </p:sp>
    </p:spTree>
    <p:extLst>
      <p:ext uri="{BB962C8B-B14F-4D97-AF65-F5344CB8AC3E}">
        <p14:creationId xmlns:p14="http://schemas.microsoft.com/office/powerpoint/2010/main" val="414423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lumMod val="85000"/>
                    <a:lumOff val="1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737360"/>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hf hdr="0"/>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86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hf hdr="0"/>
  <p:txStyles>
    <p:titleStyle>
      <a:lvl1pPr algn="l" defTabSz="457200" rtl="0" eaLnBrk="1" latinLnBrk="0" hangingPunct="1">
        <a:spcBef>
          <a:spcPct val="0"/>
        </a:spcBef>
        <a:buNone/>
        <a:defRPr sz="4400" kern="1200">
          <a:solidFill>
            <a:schemeClr val="tx1">
              <a:lumMod val="85000"/>
              <a:lumOff val="15000"/>
            </a:schemeClr>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85000"/>
              <a:lumOff val="1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hf hdr="0"/>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larry_lake@mail.utexas.edu" TargetMode="External"/><Relationship Id="rId3" Type="http://schemas.openxmlformats.org/officeDocument/2006/relationships/image" Target="../media/image4.png"/><Relationship Id="rId7" Type="http://schemas.openxmlformats.org/officeDocument/2006/relationships/hyperlink" Target="mailto:careyking@mail.utexas.edu"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mailto:saurabh@utexas.edu" TargetMode="External"/><Relationship Id="rId11" Type="http://schemas.openxmlformats.org/officeDocument/2006/relationships/hyperlink" Target="mailto:louis.Merceron@ens-lyon.fr" TargetMode="External"/><Relationship Id="rId5" Type="http://schemas.openxmlformats.org/officeDocument/2006/relationships/image" Target="../media/image6.gif"/><Relationship Id="rId10" Type="http://schemas.openxmlformats.org/officeDocument/2006/relationships/hyperlink" Target="mailto:abelson@mail.utexas.edu" TargetMode="External"/><Relationship Id="rId4" Type="http://schemas.openxmlformats.org/officeDocument/2006/relationships/image" Target="../media/image5.png"/><Relationship Id="rId9" Type="http://schemas.openxmlformats.org/officeDocument/2006/relationships/hyperlink" Target="mailto:marder@chaos.utexas.ed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3"/>
          <a:stretch>
            <a:fillRect/>
          </a:stretch>
        </p:blipFill>
        <p:spPr>
          <a:xfrm>
            <a:off x="304800" y="4598512"/>
            <a:ext cx="1828800" cy="390133"/>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4"/>
          <a:stretch>
            <a:fillRect/>
          </a:stretch>
        </p:blipFill>
        <p:spPr>
          <a:xfrm>
            <a:off x="8263609" y="4678305"/>
            <a:ext cx="765199" cy="341296"/>
          </a:xfrm>
          <a:prstGeom prst="rect">
            <a:avLst/>
          </a:prstGeom>
        </p:spPr>
      </p:pic>
      <p:pic>
        <p:nvPicPr>
          <p:cNvPr id="1026" name="Picture 2" descr="We know that when work is done on the system, the temperature can be  increased. The temperature is increased due to the pressure or the volume  change? Is piston exerts forces on">
            <a:extLst>
              <a:ext uri="{FF2B5EF4-FFF2-40B4-BE49-F238E27FC236}">
                <a16:creationId xmlns:a16="http://schemas.microsoft.com/office/drawing/2014/main" id="{D054F56A-190C-7892-9C36-8AC5E75E9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945982"/>
            <a:ext cx="3108778" cy="29877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0D3678-1341-230F-08B9-C9853783D1B8}"/>
              </a:ext>
            </a:extLst>
          </p:cNvPr>
          <p:cNvSpPr txBox="1"/>
          <p:nvPr/>
        </p:nvSpPr>
        <p:spPr>
          <a:xfrm>
            <a:off x="1744889" y="532618"/>
            <a:ext cx="5715000" cy="400110"/>
          </a:xfrm>
          <a:prstGeom prst="rect">
            <a:avLst/>
          </a:prstGeom>
          <a:noFill/>
        </p:spPr>
        <p:txBody>
          <a:bodyPr wrap="square" rtlCol="0">
            <a:spAutoFit/>
          </a:bodyPr>
          <a:lstStyle/>
          <a:p>
            <a:pPr algn="ctr"/>
            <a:r>
              <a:rPr lang="en-US" sz="2000" b="1" dirty="0">
                <a:latin typeface="Daytona Condensed" panose="020B0506030503040204" pitchFamily="34" charset="0"/>
              </a:rPr>
              <a:t>Micro to Macro Scaling in Energy and Economics</a:t>
            </a:r>
          </a:p>
        </p:txBody>
      </p:sp>
      <p:sp>
        <p:nvSpPr>
          <p:cNvPr id="7" name="TextBox 6">
            <a:extLst>
              <a:ext uri="{FF2B5EF4-FFF2-40B4-BE49-F238E27FC236}">
                <a16:creationId xmlns:a16="http://schemas.microsoft.com/office/drawing/2014/main" id="{D2238FC3-B363-551A-4ABB-C657C9333B68}"/>
              </a:ext>
            </a:extLst>
          </p:cNvPr>
          <p:cNvSpPr txBox="1"/>
          <p:nvPr/>
        </p:nvSpPr>
        <p:spPr>
          <a:xfrm>
            <a:off x="762000" y="4041495"/>
            <a:ext cx="7955645" cy="369332"/>
          </a:xfrm>
          <a:prstGeom prst="rect">
            <a:avLst/>
          </a:prstGeom>
          <a:noFill/>
        </p:spPr>
        <p:txBody>
          <a:bodyPr wrap="square">
            <a:spAutoFit/>
          </a:bodyPr>
          <a:lstStyle/>
          <a:p>
            <a:pPr algn="ctr">
              <a:spcBef>
                <a:spcPts val="253"/>
              </a:spcBef>
              <a:spcAft>
                <a:spcPts val="0"/>
              </a:spcAft>
            </a:pPr>
            <a:r>
              <a:rPr lang="en-US" sz="900" dirty="0">
                <a:latin typeface="Arial" panose="020B0604020202020204" pitchFamily="34" charset="0"/>
                <a:cs typeface="Arial" panose="020B0604020202020204" pitchFamily="34" charset="0"/>
              </a:rPr>
              <a:t>Suman Saurabh (</a:t>
            </a:r>
            <a:r>
              <a:rPr lang="en-US" sz="900" dirty="0">
                <a:latin typeface="Arial" panose="020B0604020202020204" pitchFamily="34" charset="0"/>
                <a:cs typeface="Arial" panose="020B0604020202020204" pitchFamily="34" charset="0"/>
                <a:hlinkClick r:id="rId6"/>
              </a:rPr>
              <a:t>saurabh@utexas.edu</a:t>
            </a:r>
            <a:r>
              <a:rPr lang="en-US" sz="900" dirty="0">
                <a:latin typeface="Arial" panose="020B0604020202020204" pitchFamily="34" charset="0"/>
                <a:cs typeface="Arial" panose="020B0604020202020204" pitchFamily="34" charset="0"/>
              </a:rPr>
              <a:t>); Carey W. King (</a:t>
            </a:r>
            <a:r>
              <a:rPr lang="en-US" sz="900" dirty="0">
                <a:latin typeface="Arial" panose="020B0604020202020204" pitchFamily="34" charset="0"/>
                <a:cs typeface="Arial" panose="020B0604020202020204" pitchFamily="34" charset="0"/>
                <a:hlinkClick r:id="rId7"/>
              </a:rPr>
              <a:t>careyking@mail.utexas.edu</a:t>
            </a:r>
            <a:r>
              <a:rPr lang="en-US" sz="900" dirty="0">
                <a:latin typeface="Arial" panose="020B0604020202020204" pitchFamily="34" charset="0"/>
                <a:cs typeface="Arial" panose="020B0604020202020204" pitchFamily="34" charset="0"/>
              </a:rPr>
              <a:t>); Larry Lake (</a:t>
            </a:r>
            <a:r>
              <a:rPr lang="en-US" sz="900" dirty="0">
                <a:latin typeface="Arial" panose="020B0604020202020204" pitchFamily="34" charset="0"/>
                <a:cs typeface="Arial" panose="020B0604020202020204" pitchFamily="34" charset="0"/>
                <a:hlinkClick r:id="rId8"/>
              </a:rPr>
              <a:t>larry_lake@mail.utexas.edu</a:t>
            </a:r>
            <a:r>
              <a:rPr lang="en-US" sz="900" dirty="0">
                <a:latin typeface="Arial" panose="020B0604020202020204" pitchFamily="34" charset="0"/>
                <a:cs typeface="Arial" panose="020B0604020202020204" pitchFamily="34" charset="0"/>
              </a:rPr>
              <a:t>); Michael Marder (</a:t>
            </a:r>
            <a:r>
              <a:rPr lang="en-US" sz="900" dirty="0">
                <a:latin typeface="Arial" panose="020B0604020202020204" pitchFamily="34" charset="0"/>
                <a:cs typeface="Arial" panose="020B0604020202020204" pitchFamily="34" charset="0"/>
                <a:hlinkClick r:id="rId9"/>
              </a:rPr>
              <a:t>marder@chaos.utexas.edu</a:t>
            </a:r>
            <a:r>
              <a:rPr lang="en-US" sz="900" dirty="0">
                <a:latin typeface="Arial" panose="020B0604020202020204" pitchFamily="34" charset="0"/>
                <a:cs typeface="Arial" panose="020B0604020202020204" pitchFamily="34" charset="0"/>
              </a:rPr>
              <a:t>); Eric Abelson (</a:t>
            </a:r>
            <a:r>
              <a:rPr lang="en-US" sz="900" dirty="0">
                <a:latin typeface="Arial" panose="020B0604020202020204" pitchFamily="34" charset="0"/>
                <a:cs typeface="Arial" panose="020B0604020202020204" pitchFamily="34" charset="0"/>
                <a:hlinkClick r:id="rId10"/>
              </a:rPr>
              <a:t>abelson@mail.utexas.edu</a:t>
            </a:r>
            <a:r>
              <a:rPr lang="en-US" sz="900" dirty="0">
                <a:latin typeface="Arial" panose="020B0604020202020204" pitchFamily="34" charset="0"/>
                <a:cs typeface="Arial" panose="020B0604020202020204" pitchFamily="34" charset="0"/>
              </a:rPr>
              <a:t>); Louis Merceron (</a:t>
            </a:r>
            <a:r>
              <a:rPr lang="en-US" sz="900" dirty="0">
                <a:latin typeface="Arial" panose="020B0604020202020204" pitchFamily="34" charset="0"/>
                <a:cs typeface="Arial" panose="020B0604020202020204" pitchFamily="34" charset="0"/>
                <a:hlinkClick r:id="rId11"/>
              </a:rPr>
              <a:t>louis.merceron@ens-lyon.fr</a:t>
            </a:r>
            <a:r>
              <a:rPr lang="en-US" sz="9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9243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8">
            <a:extLst>
              <a:ext uri="{FF2B5EF4-FFF2-40B4-BE49-F238E27FC236}">
                <a16:creationId xmlns:a16="http://schemas.microsoft.com/office/drawing/2014/main" id="{C1D6BE2E-AB3D-DA84-A3FB-71B40E3CC407}"/>
              </a:ext>
            </a:extLst>
          </p:cNvPr>
          <p:cNvGraphicFramePr>
            <a:graphicFrameLocks noGrp="1"/>
          </p:cNvGraphicFramePr>
          <p:nvPr>
            <p:extLst>
              <p:ext uri="{D42A27DB-BD31-4B8C-83A1-F6EECF244321}">
                <p14:modId xmlns:p14="http://schemas.microsoft.com/office/powerpoint/2010/main" val="1055305931"/>
              </p:ext>
            </p:extLst>
          </p:nvPr>
        </p:nvGraphicFramePr>
        <p:xfrm>
          <a:off x="132904" y="1063641"/>
          <a:ext cx="4098828" cy="3342237"/>
        </p:xfrm>
        <a:graphic>
          <a:graphicData uri="http://schemas.openxmlformats.org/drawingml/2006/table">
            <a:tbl>
              <a:tblPr firstRow="1" bandRow="1">
                <a:tableStyleId>{5C22544A-7EE6-4342-B048-85BDC9FD1C3A}</a:tableStyleId>
              </a:tblPr>
              <a:tblGrid>
                <a:gridCol w="2049414">
                  <a:extLst>
                    <a:ext uri="{9D8B030D-6E8A-4147-A177-3AD203B41FA5}">
                      <a16:colId xmlns:a16="http://schemas.microsoft.com/office/drawing/2014/main" val="3604432669"/>
                    </a:ext>
                  </a:extLst>
                </a:gridCol>
                <a:gridCol w="2049414">
                  <a:extLst>
                    <a:ext uri="{9D8B030D-6E8A-4147-A177-3AD203B41FA5}">
                      <a16:colId xmlns:a16="http://schemas.microsoft.com/office/drawing/2014/main" val="1925216340"/>
                    </a:ext>
                  </a:extLst>
                </a:gridCol>
              </a:tblGrid>
              <a:tr h="111407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2850249"/>
                  </a:ext>
                </a:extLst>
              </a:tr>
              <a:tr h="111407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403801"/>
                  </a:ext>
                </a:extLst>
              </a:tr>
              <a:tr h="111407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5615090"/>
                  </a:ext>
                </a:extLst>
              </a:tr>
            </a:tbl>
          </a:graphicData>
        </a:graphic>
      </p:graphicFrame>
      <p:pic>
        <p:nvPicPr>
          <p:cNvPr id="4" name="Graphic 3" descr="Gender with solid fill">
            <a:extLst>
              <a:ext uri="{FF2B5EF4-FFF2-40B4-BE49-F238E27FC236}">
                <a16:creationId xmlns:a16="http://schemas.microsoft.com/office/drawing/2014/main" id="{C9AA463F-C186-9177-25EC-D0105AA24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210" y="1257229"/>
            <a:ext cx="914400" cy="914400"/>
          </a:xfrm>
          <a:prstGeom prst="rect">
            <a:avLst/>
          </a:prstGeom>
        </p:spPr>
      </p:pic>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5"/>
          <a:stretch>
            <a:fillRect/>
          </a:stretch>
        </p:blipFill>
        <p:spPr>
          <a:xfrm>
            <a:off x="173385" y="4610730"/>
            <a:ext cx="2094608" cy="446837"/>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6"/>
          <a:stretch>
            <a:fillRect/>
          </a:stretch>
        </p:blipFill>
        <p:spPr>
          <a:xfrm>
            <a:off x="8263609" y="4622006"/>
            <a:ext cx="765199" cy="341296"/>
          </a:xfrm>
          <a:prstGeom prst="rect">
            <a:avLst/>
          </a:prstGeom>
        </p:spPr>
      </p:pic>
      <p:sp>
        <p:nvSpPr>
          <p:cNvPr id="7" name="TextBox 6">
            <a:extLst>
              <a:ext uri="{FF2B5EF4-FFF2-40B4-BE49-F238E27FC236}">
                <a16:creationId xmlns:a16="http://schemas.microsoft.com/office/drawing/2014/main" id="{6109435A-84FA-10C1-87AC-502F697F8F20}"/>
              </a:ext>
            </a:extLst>
          </p:cNvPr>
          <p:cNvSpPr txBox="1"/>
          <p:nvPr/>
        </p:nvSpPr>
        <p:spPr>
          <a:xfrm>
            <a:off x="810718" y="444781"/>
            <a:ext cx="2743200" cy="461665"/>
          </a:xfrm>
          <a:prstGeom prst="rect">
            <a:avLst/>
          </a:prstGeom>
          <a:noFill/>
        </p:spPr>
        <p:txBody>
          <a:bodyPr wrap="square" rtlCol="0">
            <a:spAutoFit/>
          </a:bodyPr>
          <a:lstStyle/>
          <a:p>
            <a:r>
              <a:rPr lang="en-US" u="sng" dirty="0">
                <a:latin typeface="Daytona Condensed" panose="020B0604020202020204" pitchFamily="34" charset="0"/>
              </a:rPr>
              <a:t>Agent-Based Model</a:t>
            </a:r>
          </a:p>
        </p:txBody>
      </p:sp>
      <p:pic>
        <p:nvPicPr>
          <p:cNvPr id="8" name="Graphic 7" descr="Gender with solid fill">
            <a:extLst>
              <a:ext uri="{FF2B5EF4-FFF2-40B4-BE49-F238E27FC236}">
                <a16:creationId xmlns:a16="http://schemas.microsoft.com/office/drawing/2014/main" id="{A7263D42-DBE9-B29B-7B6C-63A44DB164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592" y="2347610"/>
            <a:ext cx="914400" cy="914400"/>
          </a:xfrm>
          <a:prstGeom prst="rect">
            <a:avLst/>
          </a:prstGeom>
        </p:spPr>
      </p:pic>
      <p:pic>
        <p:nvPicPr>
          <p:cNvPr id="10" name="Graphic 9" descr="Bonsai with solid fill">
            <a:extLst>
              <a:ext uri="{FF2B5EF4-FFF2-40B4-BE49-F238E27FC236}">
                <a16:creationId xmlns:a16="http://schemas.microsoft.com/office/drawing/2014/main" id="{B279C935-ACE3-6199-2C75-D7040D74C6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829" y="3479513"/>
            <a:ext cx="914400" cy="914400"/>
          </a:xfrm>
          <a:prstGeom prst="rect">
            <a:avLst/>
          </a:prstGeom>
        </p:spPr>
      </p:pic>
      <p:sp>
        <p:nvSpPr>
          <p:cNvPr id="12" name="TextBox 11">
            <a:extLst>
              <a:ext uri="{FF2B5EF4-FFF2-40B4-BE49-F238E27FC236}">
                <a16:creationId xmlns:a16="http://schemas.microsoft.com/office/drawing/2014/main" id="{4144BC86-A97C-1F53-5D20-2A59B51D4D4D}"/>
              </a:ext>
            </a:extLst>
          </p:cNvPr>
          <p:cNvSpPr txBox="1"/>
          <p:nvPr/>
        </p:nvSpPr>
        <p:spPr>
          <a:xfrm>
            <a:off x="132904" y="1557541"/>
            <a:ext cx="914400" cy="338554"/>
          </a:xfrm>
          <a:prstGeom prst="rect">
            <a:avLst/>
          </a:prstGeom>
          <a:noFill/>
        </p:spPr>
        <p:txBody>
          <a:bodyPr wrap="square" rtlCol="0">
            <a:spAutoFit/>
          </a:bodyPr>
          <a:lstStyle/>
          <a:p>
            <a:r>
              <a:rPr lang="en-US" sz="1600" b="1" dirty="0">
                <a:solidFill>
                  <a:schemeClr val="accent1"/>
                </a:solidFill>
                <a:latin typeface="Daytona Condensed" panose="020B0604020202020204" pitchFamily="34" charset="0"/>
              </a:rPr>
              <a:t>Workers</a:t>
            </a:r>
          </a:p>
        </p:txBody>
      </p:sp>
      <p:sp>
        <p:nvSpPr>
          <p:cNvPr id="13" name="TextBox 12">
            <a:extLst>
              <a:ext uri="{FF2B5EF4-FFF2-40B4-BE49-F238E27FC236}">
                <a16:creationId xmlns:a16="http://schemas.microsoft.com/office/drawing/2014/main" id="{12AF5DD5-88EB-4A1D-E179-6EB5EBB0F256}"/>
              </a:ext>
            </a:extLst>
          </p:cNvPr>
          <p:cNvSpPr txBox="1"/>
          <p:nvPr/>
        </p:nvSpPr>
        <p:spPr>
          <a:xfrm>
            <a:off x="173385" y="2512422"/>
            <a:ext cx="914400" cy="584775"/>
          </a:xfrm>
          <a:prstGeom prst="rect">
            <a:avLst/>
          </a:prstGeom>
          <a:noFill/>
        </p:spPr>
        <p:txBody>
          <a:bodyPr wrap="square" rtlCol="0">
            <a:spAutoFit/>
          </a:bodyPr>
          <a:lstStyle/>
          <a:p>
            <a:pPr algn="ctr"/>
            <a:r>
              <a:rPr lang="en-US" sz="1600" b="1" dirty="0">
                <a:solidFill>
                  <a:srgbClr val="C00000"/>
                </a:solidFill>
                <a:latin typeface="Daytona Condensed" panose="020B0604020202020204" pitchFamily="34" charset="0"/>
              </a:rPr>
              <a:t>Non-Workers</a:t>
            </a:r>
          </a:p>
        </p:txBody>
      </p:sp>
      <p:sp>
        <p:nvSpPr>
          <p:cNvPr id="14" name="TextBox 13">
            <a:extLst>
              <a:ext uri="{FF2B5EF4-FFF2-40B4-BE49-F238E27FC236}">
                <a16:creationId xmlns:a16="http://schemas.microsoft.com/office/drawing/2014/main" id="{25B39C5E-8202-D8D8-4558-426A65ECF423}"/>
              </a:ext>
            </a:extLst>
          </p:cNvPr>
          <p:cNvSpPr txBox="1"/>
          <p:nvPr/>
        </p:nvSpPr>
        <p:spPr>
          <a:xfrm>
            <a:off x="244552" y="3778784"/>
            <a:ext cx="914400" cy="338554"/>
          </a:xfrm>
          <a:prstGeom prst="rect">
            <a:avLst/>
          </a:prstGeom>
          <a:noFill/>
        </p:spPr>
        <p:txBody>
          <a:bodyPr wrap="square" rtlCol="0">
            <a:spAutoFit/>
          </a:bodyPr>
          <a:lstStyle/>
          <a:p>
            <a:r>
              <a:rPr lang="en-US" sz="1600" b="1" dirty="0">
                <a:solidFill>
                  <a:schemeClr val="accent3"/>
                </a:solidFill>
                <a:latin typeface="Daytona Condensed" panose="020B0604020202020204" pitchFamily="34" charset="0"/>
              </a:rPr>
              <a:t>Nature</a:t>
            </a:r>
          </a:p>
        </p:txBody>
      </p:sp>
      <p:grpSp>
        <p:nvGrpSpPr>
          <p:cNvPr id="18" name="Group 17">
            <a:extLst>
              <a:ext uri="{FF2B5EF4-FFF2-40B4-BE49-F238E27FC236}">
                <a16:creationId xmlns:a16="http://schemas.microsoft.com/office/drawing/2014/main" id="{9F18315A-B22D-D453-1D67-2FA22A37E8B2}"/>
              </a:ext>
            </a:extLst>
          </p:cNvPr>
          <p:cNvGrpSpPr/>
          <p:nvPr/>
        </p:nvGrpSpPr>
        <p:grpSpPr>
          <a:xfrm>
            <a:off x="2661345" y="1123949"/>
            <a:ext cx="1078706" cy="987132"/>
            <a:chOff x="2731294" y="1223828"/>
            <a:chExt cx="1078706" cy="1208068"/>
          </a:xfrm>
        </p:grpSpPr>
        <p:sp>
          <p:nvSpPr>
            <p:cNvPr id="11" name="TextBox 10">
              <a:extLst>
                <a:ext uri="{FF2B5EF4-FFF2-40B4-BE49-F238E27FC236}">
                  <a16:creationId xmlns:a16="http://schemas.microsoft.com/office/drawing/2014/main" id="{0999C533-2190-DB80-7481-67ABD804629B}"/>
                </a:ext>
              </a:extLst>
            </p:cNvPr>
            <p:cNvSpPr txBox="1"/>
            <p:nvPr/>
          </p:nvSpPr>
          <p:spPr>
            <a:xfrm>
              <a:off x="2743200" y="1223828"/>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Reproduce</a:t>
              </a:r>
            </a:p>
          </p:txBody>
        </p:sp>
        <p:sp>
          <p:nvSpPr>
            <p:cNvPr id="15" name="TextBox 14">
              <a:extLst>
                <a:ext uri="{FF2B5EF4-FFF2-40B4-BE49-F238E27FC236}">
                  <a16:creationId xmlns:a16="http://schemas.microsoft.com/office/drawing/2014/main" id="{F34582C1-68B7-8108-D99A-F22773F5A7FC}"/>
                </a:ext>
              </a:extLst>
            </p:cNvPr>
            <p:cNvSpPr txBox="1"/>
            <p:nvPr/>
          </p:nvSpPr>
          <p:spPr>
            <a:xfrm>
              <a:off x="2743200" y="1516246"/>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Extract</a:t>
              </a:r>
            </a:p>
          </p:txBody>
        </p:sp>
        <p:sp>
          <p:nvSpPr>
            <p:cNvPr id="16" name="TextBox 15">
              <a:extLst>
                <a:ext uri="{FF2B5EF4-FFF2-40B4-BE49-F238E27FC236}">
                  <a16:creationId xmlns:a16="http://schemas.microsoft.com/office/drawing/2014/main" id="{A367A34C-13D6-E6C7-4D76-3BC11D22D958}"/>
                </a:ext>
              </a:extLst>
            </p:cNvPr>
            <p:cNvSpPr txBox="1"/>
            <p:nvPr/>
          </p:nvSpPr>
          <p:spPr>
            <a:xfrm>
              <a:off x="2743200" y="1839493"/>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Consume</a:t>
              </a:r>
            </a:p>
          </p:txBody>
        </p:sp>
        <p:sp>
          <p:nvSpPr>
            <p:cNvPr id="17" name="TextBox 16">
              <a:extLst>
                <a:ext uri="{FF2B5EF4-FFF2-40B4-BE49-F238E27FC236}">
                  <a16:creationId xmlns:a16="http://schemas.microsoft.com/office/drawing/2014/main" id="{3FD5C5FE-34BF-EB78-D796-67BF13788C88}"/>
                </a:ext>
              </a:extLst>
            </p:cNvPr>
            <p:cNvSpPr txBox="1"/>
            <p:nvPr/>
          </p:nvSpPr>
          <p:spPr>
            <a:xfrm>
              <a:off x="2731294" y="2154897"/>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Die</a:t>
              </a:r>
            </a:p>
          </p:txBody>
        </p:sp>
      </p:grpSp>
      <p:grpSp>
        <p:nvGrpSpPr>
          <p:cNvPr id="19" name="Group 18">
            <a:extLst>
              <a:ext uri="{FF2B5EF4-FFF2-40B4-BE49-F238E27FC236}">
                <a16:creationId xmlns:a16="http://schemas.microsoft.com/office/drawing/2014/main" id="{D2A70FA5-FF73-E13D-CED4-B3A8AAA77674}"/>
              </a:ext>
            </a:extLst>
          </p:cNvPr>
          <p:cNvGrpSpPr/>
          <p:nvPr/>
        </p:nvGrpSpPr>
        <p:grpSpPr>
          <a:xfrm>
            <a:off x="2656779" y="2293033"/>
            <a:ext cx="1066800" cy="829382"/>
            <a:chOff x="2743200" y="1223828"/>
            <a:chExt cx="1066800" cy="829382"/>
          </a:xfrm>
        </p:grpSpPr>
        <p:sp>
          <p:nvSpPr>
            <p:cNvPr id="20" name="TextBox 19">
              <a:extLst>
                <a:ext uri="{FF2B5EF4-FFF2-40B4-BE49-F238E27FC236}">
                  <a16:creationId xmlns:a16="http://schemas.microsoft.com/office/drawing/2014/main" id="{30E923B9-D832-878E-E5F2-A3F6AEFA4D78}"/>
                </a:ext>
              </a:extLst>
            </p:cNvPr>
            <p:cNvSpPr txBox="1"/>
            <p:nvPr/>
          </p:nvSpPr>
          <p:spPr>
            <a:xfrm>
              <a:off x="2743200" y="1223828"/>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Reproduce</a:t>
              </a:r>
            </a:p>
          </p:txBody>
        </p:sp>
        <p:sp>
          <p:nvSpPr>
            <p:cNvPr id="22" name="TextBox 21">
              <a:extLst>
                <a:ext uri="{FF2B5EF4-FFF2-40B4-BE49-F238E27FC236}">
                  <a16:creationId xmlns:a16="http://schemas.microsoft.com/office/drawing/2014/main" id="{6296ED5A-7DD2-9177-B7AA-FEBAE273A511}"/>
                </a:ext>
              </a:extLst>
            </p:cNvPr>
            <p:cNvSpPr txBox="1"/>
            <p:nvPr/>
          </p:nvSpPr>
          <p:spPr>
            <a:xfrm>
              <a:off x="2743200" y="1518642"/>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Consume</a:t>
              </a:r>
            </a:p>
          </p:txBody>
        </p:sp>
        <p:sp>
          <p:nvSpPr>
            <p:cNvPr id="23" name="TextBox 22">
              <a:extLst>
                <a:ext uri="{FF2B5EF4-FFF2-40B4-BE49-F238E27FC236}">
                  <a16:creationId xmlns:a16="http://schemas.microsoft.com/office/drawing/2014/main" id="{8FB85A10-C325-D4EE-6FD2-EA8A01170ED6}"/>
                </a:ext>
              </a:extLst>
            </p:cNvPr>
            <p:cNvSpPr txBox="1"/>
            <p:nvPr/>
          </p:nvSpPr>
          <p:spPr>
            <a:xfrm>
              <a:off x="2743200" y="1776211"/>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Die</a:t>
              </a:r>
            </a:p>
          </p:txBody>
        </p:sp>
      </p:grpSp>
      <p:sp>
        <p:nvSpPr>
          <p:cNvPr id="26" name="TextBox 25">
            <a:extLst>
              <a:ext uri="{FF2B5EF4-FFF2-40B4-BE49-F238E27FC236}">
                <a16:creationId xmlns:a16="http://schemas.microsoft.com/office/drawing/2014/main" id="{0F62E113-FC3C-AAA9-3C4F-77154B11BA10}"/>
              </a:ext>
            </a:extLst>
          </p:cNvPr>
          <p:cNvSpPr txBox="1"/>
          <p:nvPr/>
        </p:nvSpPr>
        <p:spPr>
          <a:xfrm>
            <a:off x="2661345" y="3840339"/>
            <a:ext cx="1066800" cy="276999"/>
          </a:xfrm>
          <a:prstGeom prst="rect">
            <a:avLst/>
          </a:prstGeom>
          <a:noFill/>
        </p:spPr>
        <p:txBody>
          <a:bodyPr wrap="square" rtlCol="0">
            <a:spAutoFit/>
          </a:bodyPr>
          <a:lstStyle/>
          <a:p>
            <a:pPr algn="ctr"/>
            <a:r>
              <a:rPr lang="en-US" sz="1200" i="1" dirty="0">
                <a:solidFill>
                  <a:schemeClr val="accent3"/>
                </a:solidFill>
                <a:latin typeface="Daytona Condensed" panose="020B0604020202020204" pitchFamily="34" charset="0"/>
              </a:rPr>
              <a:t>Regenerate</a:t>
            </a:r>
          </a:p>
        </p:txBody>
      </p:sp>
      <p:sp>
        <p:nvSpPr>
          <p:cNvPr id="30" name="TextBox 29">
            <a:extLst>
              <a:ext uri="{FF2B5EF4-FFF2-40B4-BE49-F238E27FC236}">
                <a16:creationId xmlns:a16="http://schemas.microsoft.com/office/drawing/2014/main" id="{A9A1927F-ACF9-B44C-0744-A18B4D03208A}"/>
              </a:ext>
            </a:extLst>
          </p:cNvPr>
          <p:cNvSpPr txBox="1"/>
          <p:nvPr/>
        </p:nvSpPr>
        <p:spPr>
          <a:xfrm>
            <a:off x="5813576" y="405569"/>
            <a:ext cx="2971800" cy="461665"/>
          </a:xfrm>
          <a:prstGeom prst="rect">
            <a:avLst/>
          </a:prstGeom>
          <a:noFill/>
        </p:spPr>
        <p:txBody>
          <a:bodyPr wrap="square" rtlCol="0">
            <a:spAutoFit/>
          </a:bodyPr>
          <a:lstStyle/>
          <a:p>
            <a:pPr algn="ctr"/>
            <a:r>
              <a:rPr lang="en-US" u="sng" dirty="0">
                <a:latin typeface="Daytona Condensed" panose="020B0506030503040204" pitchFamily="34" charset="0"/>
              </a:rPr>
              <a:t>ODE Model</a:t>
            </a:r>
          </a:p>
        </p:txBody>
      </p:sp>
      <p:pic>
        <p:nvPicPr>
          <p:cNvPr id="32" name="Graphic 31" descr="Toggle with solid fill">
            <a:extLst>
              <a:ext uri="{FF2B5EF4-FFF2-40B4-BE49-F238E27FC236}">
                <a16:creationId xmlns:a16="http://schemas.microsoft.com/office/drawing/2014/main" id="{82AD112D-EADE-91EC-05FE-1CB74326EE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7279" y="2512422"/>
            <a:ext cx="914400" cy="914400"/>
          </a:xfrm>
          <a:prstGeom prst="rect">
            <a:avLst/>
          </a:prstGeom>
        </p:spPr>
      </p:pic>
      <p:sp>
        <p:nvSpPr>
          <p:cNvPr id="33" name="TextBox 32">
            <a:extLst>
              <a:ext uri="{FF2B5EF4-FFF2-40B4-BE49-F238E27FC236}">
                <a16:creationId xmlns:a16="http://schemas.microsoft.com/office/drawing/2014/main" id="{5C1773AB-B1F4-B2CA-E0B0-020BEACEF47B}"/>
              </a:ext>
            </a:extLst>
          </p:cNvPr>
          <p:cNvSpPr txBox="1"/>
          <p:nvPr/>
        </p:nvSpPr>
        <p:spPr>
          <a:xfrm>
            <a:off x="4664896" y="3397771"/>
            <a:ext cx="981521" cy="369332"/>
          </a:xfrm>
          <a:prstGeom prst="rect">
            <a:avLst/>
          </a:prstGeom>
          <a:noFill/>
        </p:spPr>
        <p:txBody>
          <a:bodyPr wrap="square" rtlCol="0">
            <a:spAutoFit/>
          </a:bodyPr>
          <a:lstStyle/>
          <a:p>
            <a:r>
              <a:rPr lang="en-US" sz="1800" i="1" dirty="0">
                <a:latin typeface="Daytona Condensed" panose="020B0506030503040204" pitchFamily="34" charset="0"/>
              </a:rPr>
              <a:t>convert</a:t>
            </a:r>
          </a:p>
        </p:txBody>
      </p:sp>
      <p:sp>
        <p:nvSpPr>
          <p:cNvPr id="36" name="TextBox 35">
            <a:extLst>
              <a:ext uri="{FF2B5EF4-FFF2-40B4-BE49-F238E27FC236}">
                <a16:creationId xmlns:a16="http://schemas.microsoft.com/office/drawing/2014/main" id="{45A373C1-9847-AF12-1CCA-2B4DEAEBA037}"/>
              </a:ext>
            </a:extLst>
          </p:cNvPr>
          <p:cNvSpPr txBox="1"/>
          <p:nvPr/>
        </p:nvSpPr>
        <p:spPr>
          <a:xfrm>
            <a:off x="5997227" y="2566774"/>
            <a:ext cx="2838896" cy="830997"/>
          </a:xfrm>
          <a:prstGeom prst="rect">
            <a:avLst/>
          </a:prstGeom>
          <a:noFill/>
        </p:spPr>
        <p:txBody>
          <a:bodyPr wrap="square">
            <a:spAutoFit/>
          </a:bodyPr>
          <a:lstStyle/>
          <a:p>
            <a:pPr algn="ctr"/>
            <a:r>
              <a:rPr lang="en-US" b="1" i="1" dirty="0">
                <a:latin typeface="Daytona Condensed" panose="020B0506030503040204" pitchFamily="34" charset="0"/>
              </a:rPr>
              <a:t>HANDY *(Human and Nature Dynamics)</a:t>
            </a:r>
          </a:p>
        </p:txBody>
      </p:sp>
      <p:sp>
        <p:nvSpPr>
          <p:cNvPr id="27" name="TextBox 26">
            <a:extLst>
              <a:ext uri="{FF2B5EF4-FFF2-40B4-BE49-F238E27FC236}">
                <a16:creationId xmlns:a16="http://schemas.microsoft.com/office/drawing/2014/main" id="{6D358E9B-5103-D99F-D312-3DA77C066551}"/>
              </a:ext>
            </a:extLst>
          </p:cNvPr>
          <p:cNvSpPr txBox="1"/>
          <p:nvPr/>
        </p:nvSpPr>
        <p:spPr>
          <a:xfrm>
            <a:off x="4406828" y="3886505"/>
            <a:ext cx="4572000" cy="461665"/>
          </a:xfrm>
          <a:prstGeom prst="rect">
            <a:avLst/>
          </a:prstGeom>
          <a:noFill/>
        </p:spPr>
        <p:txBody>
          <a:bodyPr wrap="square">
            <a:spAutoFit/>
          </a:bodyPr>
          <a:lstStyle/>
          <a:p>
            <a:pPr algn="just"/>
            <a:r>
              <a:rPr lang="en-US" sz="800" dirty="0">
                <a:effectLst/>
                <a:latin typeface="Daytona Condensed" panose="020B0506030503040204" pitchFamily="34" charset="0"/>
                <a:ea typeface="Times New Roman" panose="02020603050405020304" pitchFamily="18" charset="0"/>
                <a:cs typeface="Arial" panose="020B0604020202020204" pitchFamily="34" charset="0"/>
              </a:rPr>
              <a:t>*</a:t>
            </a:r>
            <a:r>
              <a:rPr lang="en-US" sz="800" dirty="0" err="1">
                <a:effectLst/>
                <a:latin typeface="Daytona Condensed" panose="020B0506030503040204" pitchFamily="34" charset="0"/>
                <a:ea typeface="Times New Roman" panose="02020603050405020304" pitchFamily="18" charset="0"/>
                <a:cs typeface="Arial" panose="020B0604020202020204" pitchFamily="34" charset="0"/>
              </a:rPr>
              <a:t>Motesharrei</a:t>
            </a:r>
            <a:r>
              <a:rPr lang="en-US" sz="800" dirty="0">
                <a:effectLst/>
                <a:latin typeface="Daytona Condensed" panose="020B0506030503040204" pitchFamily="34" charset="0"/>
                <a:ea typeface="Times New Roman" panose="02020603050405020304" pitchFamily="18" charset="0"/>
                <a:cs typeface="Arial" panose="020B0604020202020204" pitchFamily="34" charset="0"/>
              </a:rPr>
              <a:t>, S., Rivas, J., </a:t>
            </a:r>
            <a:r>
              <a:rPr lang="en-US" sz="800" dirty="0" err="1">
                <a:effectLst/>
                <a:latin typeface="Daytona Condensed" panose="020B0506030503040204" pitchFamily="34" charset="0"/>
                <a:ea typeface="Times New Roman" panose="02020603050405020304" pitchFamily="18" charset="0"/>
                <a:cs typeface="Arial" panose="020B0604020202020204" pitchFamily="34" charset="0"/>
              </a:rPr>
              <a:t>Kalnay</a:t>
            </a:r>
            <a:r>
              <a:rPr lang="en-US" sz="800" dirty="0">
                <a:effectLst/>
                <a:latin typeface="Daytona Condensed" panose="020B0506030503040204" pitchFamily="34" charset="0"/>
                <a:ea typeface="Times New Roman" panose="02020603050405020304" pitchFamily="18" charset="0"/>
                <a:cs typeface="Arial" panose="020B0604020202020204" pitchFamily="34" charset="0"/>
              </a:rPr>
              <a:t>, E., 2014. Human and nature dynamics (HANDY): Modeling inequality and use of resources in the collapse or sustainability of societies. Ecological Economics 101, 90–102. https://doi.org/https://doi.org/10.1016/j.ecolecon.2014.02.014</a:t>
            </a:r>
            <a:endParaRPr lang="en-US" sz="800" dirty="0">
              <a:effectLst/>
              <a:latin typeface="Daytona Condensed" panose="020B0506030503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670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3"/>
          <a:stretch>
            <a:fillRect/>
          </a:stretch>
        </p:blipFill>
        <p:spPr>
          <a:xfrm>
            <a:off x="231799" y="4632553"/>
            <a:ext cx="1676400" cy="357622"/>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4"/>
          <a:stretch>
            <a:fillRect/>
          </a:stretch>
        </p:blipFill>
        <p:spPr>
          <a:xfrm>
            <a:off x="8263609" y="4678305"/>
            <a:ext cx="765199" cy="341296"/>
          </a:xfrm>
          <a:prstGeom prst="rect">
            <a:avLst/>
          </a:prstGeom>
        </p:spPr>
      </p:pic>
      <p:pic>
        <p:nvPicPr>
          <p:cNvPr id="3" name="Picture 2" descr="Diagram&#10;&#10;Description automatically generated">
            <a:extLst>
              <a:ext uri="{FF2B5EF4-FFF2-40B4-BE49-F238E27FC236}">
                <a16:creationId xmlns:a16="http://schemas.microsoft.com/office/drawing/2014/main" id="{4ABECC1E-ECD3-3BF5-3FAF-51616B7DB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6350"/>
            <a:ext cx="9144000" cy="2819400"/>
          </a:xfrm>
          <a:prstGeom prst="rect">
            <a:avLst/>
          </a:prstGeom>
        </p:spPr>
      </p:pic>
    </p:spTree>
    <p:extLst>
      <p:ext uri="{BB962C8B-B14F-4D97-AF65-F5344CB8AC3E}">
        <p14:creationId xmlns:p14="http://schemas.microsoft.com/office/powerpoint/2010/main" val="3298462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ECAEA90-7418-605B-6CA6-EDD6D502A81F}"/>
              </a:ext>
            </a:extLst>
          </p:cNvPr>
          <p:cNvSpPr/>
          <p:nvPr/>
        </p:nvSpPr>
        <p:spPr>
          <a:xfrm>
            <a:off x="838200" y="968331"/>
            <a:ext cx="3200400" cy="3554355"/>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2"/>
          <a:stretch>
            <a:fillRect/>
          </a:stretch>
        </p:blipFill>
        <p:spPr>
          <a:xfrm>
            <a:off x="8263609" y="4678305"/>
            <a:ext cx="765199" cy="341296"/>
          </a:xfrm>
          <a:prstGeom prst="rect">
            <a:avLst/>
          </a:prstGeom>
        </p:spPr>
      </p:pic>
      <p:pic>
        <p:nvPicPr>
          <p:cNvPr id="7" name="Graphic 6" descr="Gender with solid fill">
            <a:extLst>
              <a:ext uri="{FF2B5EF4-FFF2-40B4-BE49-F238E27FC236}">
                <a16:creationId xmlns:a16="http://schemas.microsoft.com/office/drawing/2014/main" id="{A1B372F8-EDF9-8A01-BE24-514CCC819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2114550"/>
            <a:ext cx="914400" cy="914400"/>
          </a:xfrm>
          <a:prstGeom prst="rect">
            <a:avLst/>
          </a:prstGeom>
        </p:spPr>
      </p:pic>
      <p:cxnSp>
        <p:nvCxnSpPr>
          <p:cNvPr id="4" name="Straight Arrow Connector 3">
            <a:extLst>
              <a:ext uri="{FF2B5EF4-FFF2-40B4-BE49-F238E27FC236}">
                <a16:creationId xmlns:a16="http://schemas.microsoft.com/office/drawing/2014/main" id="{851AA262-A44E-5B4D-5036-DDEDCDD0F0AE}"/>
              </a:ext>
            </a:extLst>
          </p:cNvPr>
          <p:cNvCxnSpPr>
            <a:endCxn id="2" idx="7"/>
          </p:cNvCxnSpPr>
          <p:nvPr/>
        </p:nvCxnSpPr>
        <p:spPr>
          <a:xfrm flipV="1">
            <a:off x="2743200" y="1488854"/>
            <a:ext cx="826712" cy="100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Graphic 8" descr="Head with gears with solid fill">
            <a:extLst>
              <a:ext uri="{FF2B5EF4-FFF2-40B4-BE49-F238E27FC236}">
                <a16:creationId xmlns:a16="http://schemas.microsoft.com/office/drawing/2014/main" id="{EF542C99-326F-2641-AA3E-8ACB786DF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3181350"/>
            <a:ext cx="914400" cy="914400"/>
          </a:xfrm>
          <a:prstGeom prst="rect">
            <a:avLst/>
          </a:prstGeom>
        </p:spPr>
      </p:pic>
      <p:pic>
        <p:nvPicPr>
          <p:cNvPr id="11" name="Graphic 10" descr="Dance steps outline">
            <a:extLst>
              <a:ext uri="{FF2B5EF4-FFF2-40B4-BE49-F238E27FC236}">
                <a16:creationId xmlns:a16="http://schemas.microsoft.com/office/drawing/2014/main" id="{68A3E88F-6741-B11C-D115-A8DFC3CF6B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43400" y="1504950"/>
            <a:ext cx="914400" cy="914400"/>
          </a:xfrm>
          <a:prstGeom prst="rect">
            <a:avLst/>
          </a:prstGeom>
        </p:spPr>
      </p:pic>
      <p:sp>
        <p:nvSpPr>
          <p:cNvPr id="13" name="TextBox 12">
            <a:extLst>
              <a:ext uri="{FF2B5EF4-FFF2-40B4-BE49-F238E27FC236}">
                <a16:creationId xmlns:a16="http://schemas.microsoft.com/office/drawing/2014/main" id="{437A799D-0DA9-91B4-27DB-8A97AFA5EAF4}"/>
              </a:ext>
            </a:extLst>
          </p:cNvPr>
          <p:cNvSpPr txBox="1"/>
          <p:nvPr/>
        </p:nvSpPr>
        <p:spPr>
          <a:xfrm>
            <a:off x="5715000" y="3407717"/>
            <a:ext cx="2838896" cy="461665"/>
          </a:xfrm>
          <a:prstGeom prst="rect">
            <a:avLst/>
          </a:prstGeom>
          <a:noFill/>
        </p:spPr>
        <p:txBody>
          <a:bodyPr wrap="square">
            <a:spAutoFit/>
          </a:bodyPr>
          <a:lstStyle/>
          <a:p>
            <a:pPr algn="ctr"/>
            <a:r>
              <a:rPr lang="en-US" b="1" i="1" dirty="0">
                <a:latin typeface="Daytona Condensed" panose="020B0506030503040204" pitchFamily="34" charset="0"/>
              </a:rPr>
              <a:t>Intelligence</a:t>
            </a:r>
          </a:p>
        </p:txBody>
      </p:sp>
      <p:sp>
        <p:nvSpPr>
          <p:cNvPr id="14" name="TextBox 13">
            <a:extLst>
              <a:ext uri="{FF2B5EF4-FFF2-40B4-BE49-F238E27FC236}">
                <a16:creationId xmlns:a16="http://schemas.microsoft.com/office/drawing/2014/main" id="{9CC04BE9-2D0E-1A8F-E79B-9664EB0E212C}"/>
              </a:ext>
            </a:extLst>
          </p:cNvPr>
          <p:cNvSpPr txBox="1"/>
          <p:nvPr/>
        </p:nvSpPr>
        <p:spPr>
          <a:xfrm>
            <a:off x="5562600" y="1761369"/>
            <a:ext cx="2838896" cy="461665"/>
          </a:xfrm>
          <a:prstGeom prst="rect">
            <a:avLst/>
          </a:prstGeom>
          <a:noFill/>
        </p:spPr>
        <p:txBody>
          <a:bodyPr wrap="square">
            <a:spAutoFit/>
          </a:bodyPr>
          <a:lstStyle/>
          <a:p>
            <a:pPr algn="ctr"/>
            <a:r>
              <a:rPr lang="en-US" b="1" i="1" dirty="0">
                <a:latin typeface="Daytona Condensed" panose="020B0506030503040204" pitchFamily="34" charset="0"/>
              </a:rPr>
              <a:t>Random Movement</a:t>
            </a:r>
          </a:p>
        </p:txBody>
      </p:sp>
      <p:pic>
        <p:nvPicPr>
          <p:cNvPr id="12" name="Picture 11">
            <a:extLst>
              <a:ext uri="{FF2B5EF4-FFF2-40B4-BE49-F238E27FC236}">
                <a16:creationId xmlns:a16="http://schemas.microsoft.com/office/drawing/2014/main" id="{9120D6D7-5298-2BB6-363E-DBA542574ADD}"/>
              </a:ext>
            </a:extLst>
          </p:cNvPr>
          <p:cNvPicPr>
            <a:picLocks noChangeAspect="1"/>
          </p:cNvPicPr>
          <p:nvPr/>
        </p:nvPicPr>
        <p:blipFill>
          <a:blip r:embed="rId9"/>
          <a:stretch>
            <a:fillRect/>
          </a:stretch>
        </p:blipFill>
        <p:spPr>
          <a:xfrm>
            <a:off x="231799" y="4632553"/>
            <a:ext cx="1676400" cy="357622"/>
          </a:xfrm>
          <a:prstGeom prst="rect">
            <a:avLst/>
          </a:prstGeom>
        </p:spPr>
      </p:pic>
    </p:spTree>
    <p:extLst>
      <p:ext uri="{BB962C8B-B14F-4D97-AF65-F5344CB8AC3E}">
        <p14:creationId xmlns:p14="http://schemas.microsoft.com/office/powerpoint/2010/main" val="6371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2"/>
          <a:stretch>
            <a:fillRect/>
          </a:stretch>
        </p:blipFill>
        <p:spPr>
          <a:xfrm>
            <a:off x="231799" y="4632553"/>
            <a:ext cx="1676400" cy="357622"/>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3"/>
          <a:stretch>
            <a:fillRect/>
          </a:stretch>
        </p:blipFill>
        <p:spPr>
          <a:xfrm>
            <a:off x="8263609" y="4678305"/>
            <a:ext cx="765199" cy="34129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BA45C15-8351-0A01-0ED0-5B8D1A2C2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52550"/>
            <a:ext cx="8839200" cy="2590800"/>
          </a:xfrm>
          <a:prstGeom prst="rect">
            <a:avLst/>
          </a:prstGeom>
        </p:spPr>
      </p:pic>
    </p:spTree>
    <p:extLst>
      <p:ext uri="{BB962C8B-B14F-4D97-AF65-F5344CB8AC3E}">
        <p14:creationId xmlns:p14="http://schemas.microsoft.com/office/powerpoint/2010/main" val="1194373499"/>
      </p:ext>
    </p:extLst>
  </p:cSld>
  <p:clrMapOvr>
    <a:masterClrMapping/>
  </p:clrMapOvr>
</p:sld>
</file>

<file path=ppt/theme/theme1.xml><?xml version="1.0" encoding="utf-8"?>
<a:theme xmlns:a="http://schemas.openxmlformats.org/drawingml/2006/main" name="16-9 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Ligh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62452A-7BB9-4DBB-9AAB-5427FFE5B4BF}">
  <we:reference id="8bc018e3-f345-40d4-8f1d-97951765d531" version="1.5.0.0" store="EXCatalog" storeType="EXCatalog"/>
  <we:alternateReferences>
    <we:reference id="WA104380862" version="1.5.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5709</TotalTime>
  <Words>166</Words>
  <Application>Microsoft Office PowerPoint</Application>
  <PresentationFormat>On-screen Show (16:9)</PresentationFormat>
  <Paragraphs>23</Paragraphs>
  <Slides>5</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vt:i4>
      </vt:variant>
    </vt:vector>
  </HeadingPairs>
  <TitlesOfParts>
    <vt:vector size="12" baseType="lpstr">
      <vt:lpstr>Arial</vt:lpstr>
      <vt:lpstr>Arial Black</vt:lpstr>
      <vt:lpstr>Calibri</vt:lpstr>
      <vt:lpstr>Daytona Condensed</vt:lpstr>
      <vt:lpstr>16-9 Cover</vt:lpstr>
      <vt:lpstr>16-9 Light Background</vt:lpstr>
      <vt:lpstr>16-9 White Backgroud</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Saurabh,Suman</cp:lastModifiedBy>
  <cp:revision>400</cp:revision>
  <cp:lastPrinted>2011-01-24T02:49:42Z</cp:lastPrinted>
  <dcterms:created xsi:type="dcterms:W3CDTF">2011-06-30T15:04:08Z</dcterms:created>
  <dcterms:modified xsi:type="dcterms:W3CDTF">2022-06-17T14:17:28Z</dcterms:modified>
  <cp:category/>
</cp:coreProperties>
</file>